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83" r:id="rId5"/>
    <p:sldId id="259" r:id="rId6"/>
    <p:sldId id="279" r:id="rId7"/>
    <p:sldId id="261" r:id="rId8"/>
    <p:sldId id="260" r:id="rId9"/>
    <p:sldId id="263" r:id="rId10"/>
    <p:sldId id="266" r:id="rId11"/>
    <p:sldId id="264" r:id="rId12"/>
    <p:sldId id="280" r:id="rId13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E63D54-F90C-4177-8FC6-5F2B07E65ADD}">
          <p14:sldIdLst>
            <p14:sldId id="256"/>
            <p14:sldId id="258"/>
            <p14:sldId id="283"/>
            <p14:sldId id="259"/>
            <p14:sldId id="279"/>
            <p14:sldId id="261"/>
            <p14:sldId id="260"/>
          </p14:sldIdLst>
        </p14:section>
        <p14:section name="Untitled Section" id="{E2113764-7CE6-4DE3-8137-087603FFE7D3}">
          <p14:sldIdLst>
            <p14:sldId id="263"/>
            <p14:sldId id="266"/>
            <p14:sldId id="264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E5B"/>
    <a:srgbClr val="131555"/>
    <a:srgbClr val="265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61BF-A935-422A-8D03-A8C8D90784AB}" type="datetimeFigureOut">
              <a:rPr lang="en-IE" smtClean="0"/>
              <a:t>06/12/2012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7DE1C-CD5A-4BE7-A62F-987EF4F6C9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310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5AF6-8E9F-4FF6-B547-92D290DECB91}" type="datetimeFigureOut">
              <a:rPr lang="en-IE" smtClean="0"/>
              <a:t>06/12/2012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202A0-12F0-44FD-85D5-8E01D213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65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33F7A-920C-490C-A66F-F446E51E97CB}" type="slidenum">
              <a:rPr lang="en-US"/>
              <a:pPr/>
              <a:t>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02A0-12F0-44FD-85D5-8E01D2138F4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494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E71B2-88D7-4509-B52A-C339F710E187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9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13DF2-819C-4BD2-B2CB-7AD7907409F9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1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0420-47EB-4AAC-B6ED-96F43FFE4E1A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2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291F-B0D4-410C-9EFB-716627ECBE3C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753D-E885-4B9B-8189-B067560431ED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2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C9AC-35A2-4549-87F1-8761B274A6BE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7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914F-56C1-4269-8A02-29AD791E7C7A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8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D327-3931-41BE-81C3-2D9246A05DD3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6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156C-1A30-48AF-A214-74F3CF4680E3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2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7EB7-4CF0-4C24-BC35-4CAD7E3150B1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6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96CF-01BA-48A2-AD48-F65D6F44601F}" type="slidenum">
              <a:rPr lang="en-I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E1F2E-7B48-4B42-8AAC-E30D5FEF00A1}" type="slidenum">
              <a:rPr lang="en-I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ctrTitle"/>
          </p:nvPr>
        </p:nvSpPr>
        <p:spPr>
          <a:xfrm>
            <a:off x="726305" y="2362200"/>
            <a:ext cx="7772400" cy="251460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latin typeface="Palatino Linotype" pitchFamily="18" charset="0"/>
              </a:rPr>
              <a:t/>
            </a:r>
            <a:br>
              <a:rPr lang="en-GB" sz="2400" b="1" dirty="0" smtClean="0">
                <a:latin typeface="Palatino Linotype" pitchFamily="18" charset="0"/>
              </a:rPr>
            </a:br>
            <a:r>
              <a:rPr lang="en-GB" sz="2400" b="1" dirty="0" smtClean="0">
                <a:latin typeface="Palatino Linotype" pitchFamily="18" charset="0"/>
              </a:rPr>
              <a:t>The Probation Service and Irish Prison Service</a:t>
            </a:r>
            <a:br>
              <a:rPr lang="en-GB" sz="2400" b="1" dirty="0" smtClean="0">
                <a:latin typeface="Palatino Linotype" pitchFamily="18" charset="0"/>
              </a:rPr>
            </a:br>
            <a:r>
              <a:rPr lang="en-GB" sz="2400" b="1" dirty="0" smtClean="0">
                <a:latin typeface="Palatino Linotype" pitchFamily="18" charset="0"/>
              </a:rPr>
              <a:t>Introduction</a:t>
            </a:r>
            <a:br>
              <a:rPr lang="en-GB" sz="2400" b="1" dirty="0" smtClean="0">
                <a:latin typeface="Palatino Linotype" pitchFamily="18" charset="0"/>
              </a:rPr>
            </a:br>
            <a:r>
              <a:rPr lang="en-GB" sz="2400" b="1" dirty="0" smtClean="0">
                <a:latin typeface="Palatino Linotype" pitchFamily="18" charset="0"/>
              </a:rPr>
              <a:t/>
            </a:r>
            <a:br>
              <a:rPr lang="en-GB" sz="2400" b="1" dirty="0" smtClean="0">
                <a:latin typeface="Palatino Linotype" pitchFamily="18" charset="0"/>
              </a:rPr>
            </a:br>
            <a:r>
              <a:rPr lang="en-IE" sz="2400" dirty="0" smtClean="0">
                <a:latin typeface="Palatino Linotype" pitchFamily="18" charset="0"/>
              </a:rPr>
              <a:t>JUST/2011-2012/JPEN/AG/2943</a:t>
            </a:r>
            <a:br>
              <a:rPr lang="en-IE" sz="2400" dirty="0" smtClean="0">
                <a:latin typeface="Palatino Linotype" pitchFamily="18" charset="0"/>
              </a:rPr>
            </a:br>
            <a:r>
              <a:rPr lang="en-IE" sz="2400" dirty="0" smtClean="0">
                <a:latin typeface="Palatino Linotype" pitchFamily="18" charset="0"/>
              </a:rPr>
              <a:t>Release and Resettlement of High Risk Prisoners</a:t>
            </a:r>
            <a:r>
              <a:rPr lang="en-IE" sz="2400" dirty="0"/>
              <a:t/>
            </a:r>
            <a:br>
              <a:rPr lang="en-IE" sz="2400" dirty="0"/>
            </a:br>
            <a:endParaRPr lang="en-IE" sz="2400" b="1" dirty="0" smtClean="0">
              <a:latin typeface="Palatino Linotype" pitchFamily="18" charset="0"/>
            </a:endParaRPr>
          </a:p>
        </p:txBody>
      </p:sp>
      <p:sp>
        <p:nvSpPr>
          <p:cNvPr id="4099" name="Subtitle 6"/>
          <p:cNvSpPr>
            <a:spLocks noGrp="1"/>
          </p:cNvSpPr>
          <p:nvPr>
            <p:ph type="subTitle" idx="1"/>
          </p:nvPr>
        </p:nvSpPr>
        <p:spPr>
          <a:xfrm>
            <a:off x="1412105" y="4876800"/>
            <a:ext cx="6400800" cy="57507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latin typeface="Palatino Linotype" pitchFamily="18" charset="0"/>
              </a:rPr>
              <a:t>Florence  December 2012</a:t>
            </a:r>
          </a:p>
          <a:p>
            <a:pPr eaLnBrk="1" hangingPunct="1"/>
            <a:r>
              <a:rPr lang="en-GB" dirty="0" smtClean="0"/>
              <a:t>				</a:t>
            </a:r>
            <a:endParaRPr lang="en-IE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512780"/>
            <a:ext cx="2133600" cy="65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82" y="5423390"/>
            <a:ext cx="1548696" cy="834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4343400" y="2057400"/>
            <a:ext cx="457200" cy="9144000"/>
          </a:xfrm>
          <a:prstGeom prst="rect">
            <a:avLst/>
          </a:prstGeom>
          <a:solidFill>
            <a:srgbClr val="34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Flowchart: Document 4"/>
          <p:cNvSpPr/>
          <p:nvPr/>
        </p:nvSpPr>
        <p:spPr>
          <a:xfrm rot="10800000" flipV="1">
            <a:off x="0" y="-1"/>
            <a:ext cx="9144000" cy="2286001"/>
          </a:xfrm>
          <a:prstGeom prst="flowChartDocumen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 rot="16200000">
            <a:off x="4329764" y="-4357037"/>
            <a:ext cx="457200" cy="9144000"/>
          </a:xfrm>
          <a:prstGeom prst="rect">
            <a:avLst/>
          </a:prstGeom>
          <a:solidFill>
            <a:srgbClr val="34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36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2800" b="1" dirty="0">
                <a:latin typeface="Palatino Linotype" pitchFamily="18" charset="0"/>
              </a:rPr>
              <a:t>The Parole Board.</a:t>
            </a:r>
            <a:endParaRPr lang="en-IE" sz="2800" b="1" dirty="0" smtClean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IE" sz="2400" dirty="0" smtClean="0">
                <a:latin typeface="Palatino Linotype" pitchFamily="18" charset="0"/>
              </a:rPr>
              <a:t>Interim </a:t>
            </a:r>
            <a:r>
              <a:rPr lang="en-IE" sz="2400" dirty="0">
                <a:latin typeface="Palatino Linotype" pitchFamily="18" charset="0"/>
              </a:rPr>
              <a:t>Parole Board </a:t>
            </a:r>
            <a:r>
              <a:rPr lang="en-GB" sz="2400" dirty="0">
                <a:latin typeface="Palatino Linotype" pitchFamily="18" charset="0"/>
              </a:rPr>
              <a:t>e</a:t>
            </a:r>
            <a:r>
              <a:rPr lang="en-GB" sz="2400" dirty="0" smtClean="0">
                <a:latin typeface="Palatino Linotype" pitchFamily="18" charset="0"/>
              </a:rPr>
              <a:t>stablished 2001</a:t>
            </a:r>
          </a:p>
          <a:p>
            <a:pPr eaLnBrk="1" hangingPunct="1">
              <a:defRPr/>
            </a:pPr>
            <a:r>
              <a:rPr lang="en-IE" sz="2400" dirty="0" smtClean="0">
                <a:latin typeface="Palatino Linotype" pitchFamily="18" charset="0"/>
              </a:rPr>
              <a:t>Advises </a:t>
            </a:r>
            <a:r>
              <a:rPr lang="en-IE" sz="2400" dirty="0">
                <a:latin typeface="Palatino Linotype" pitchFamily="18" charset="0"/>
              </a:rPr>
              <a:t>the Minister for Justice and Equality </a:t>
            </a:r>
            <a:r>
              <a:rPr lang="en-IE" sz="2400" dirty="0" smtClean="0">
                <a:latin typeface="Palatino Linotype" pitchFamily="18" charset="0"/>
              </a:rPr>
              <a:t>on </a:t>
            </a:r>
            <a:r>
              <a:rPr lang="en-IE" sz="2400" dirty="0">
                <a:latin typeface="Palatino Linotype" pitchFamily="18" charset="0"/>
              </a:rPr>
              <a:t>the administration of long-term prison sentences</a:t>
            </a:r>
            <a:r>
              <a:rPr lang="en-IE" sz="2400" dirty="0" smtClean="0">
                <a:latin typeface="Palatino Linotype" pitchFamily="18" charset="0"/>
              </a:rPr>
              <a:t>.</a:t>
            </a:r>
          </a:p>
          <a:p>
            <a:pPr eaLnBrk="1" hangingPunct="1">
              <a:defRPr/>
            </a:pPr>
            <a:r>
              <a:rPr lang="en-IE" sz="2400" dirty="0" smtClean="0">
                <a:latin typeface="Palatino Linotype" pitchFamily="18" charset="0"/>
              </a:rPr>
              <a:t>Reviews </a:t>
            </a:r>
            <a:r>
              <a:rPr lang="en-IE" sz="2400" dirty="0">
                <a:latin typeface="Palatino Linotype" pitchFamily="18" charset="0"/>
              </a:rPr>
              <a:t>the cases of prisoners sentenced to determinate sentences of eight years or more</a:t>
            </a:r>
            <a:r>
              <a:rPr lang="en-IE" sz="2400" dirty="0" smtClean="0">
                <a:latin typeface="Palatino Linotype" pitchFamily="18" charset="0"/>
              </a:rPr>
              <a:t>.</a:t>
            </a:r>
          </a:p>
          <a:p>
            <a:pPr eaLnBrk="1" hangingPunct="1">
              <a:defRPr/>
            </a:pPr>
            <a:r>
              <a:rPr lang="en-IE" sz="2400" dirty="0">
                <a:latin typeface="Palatino Linotype" pitchFamily="18" charset="0"/>
              </a:rPr>
              <a:t>The final decision regarding the recommendations of the Parole Board lies with the Minister, who can accept them in their entirety, in part or reject them.</a:t>
            </a:r>
          </a:p>
          <a:p>
            <a:pPr eaLnBrk="1" hangingPunct="1">
              <a:defRPr/>
            </a:pPr>
            <a:endParaRPr lang="en-IE" sz="2400" dirty="0">
              <a:latin typeface="Palatino Linotype" pitchFamily="18" charset="0"/>
            </a:endParaRPr>
          </a:p>
          <a:p>
            <a:pPr eaLnBrk="1" hangingPunct="1">
              <a:defRPr/>
            </a:pPr>
            <a:endParaRPr lang="en-IE" sz="2400" dirty="0">
              <a:latin typeface="Palatino Linotype" pitchFamily="18" charset="0"/>
            </a:endParaRPr>
          </a:p>
          <a:p>
            <a:pPr lvl="1" eaLnBrk="1" hangingPunct="1">
              <a:defRPr/>
            </a:pPr>
            <a:endParaRPr lang="en-GB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1298156" cy="698690"/>
          </a:xfrm>
          <a:prstGeom prst="rect">
            <a:avLst/>
          </a:prstGeom>
        </p:spPr>
      </p:pic>
      <p:pic>
        <p:nvPicPr>
          <p:cNvPr id="2" name="Picture 4" descr="smithfield workers lrg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-1604" y="852477"/>
            <a:ext cx="9144000" cy="1662124"/>
          </a:xfrm>
          <a:prstGeom prst="flowChartPunchedTape">
            <a:avLst/>
          </a:prstGeom>
          <a:solidFill>
            <a:srgbClr val="877530">
              <a:alpha val="4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64844" y="130654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 sz="2400" dirty="0">
                <a:solidFill>
                  <a:schemeClr val="bg1"/>
                </a:solidFill>
              </a:rPr>
              <a:t>www.probation.ie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6" descr="Probation Service Logo Transparent BackGround December 20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43" y="1232612"/>
            <a:ext cx="1768670" cy="60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-21657" y="3505200"/>
            <a:ext cx="9144000" cy="1729339"/>
          </a:xfrm>
          <a:prstGeom prst="flowChartPunchedTape">
            <a:avLst/>
          </a:prstGeom>
          <a:solidFill>
            <a:srgbClr val="131555">
              <a:alpha val="42745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64844" y="4010719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 sz="2400" dirty="0" smtClean="0">
                <a:solidFill>
                  <a:schemeClr val="bg1"/>
                </a:solidFill>
              </a:rPr>
              <a:t>www.irishprisons.ie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768213"/>
            <a:ext cx="338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Probation Service, Haymarket, Smithfield, Dublin 7.</a:t>
            </a:r>
          </a:p>
          <a:p>
            <a:r>
              <a:rPr lang="en-IE" sz="1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Tel:  + 353 (0)1 817 3600 </a:t>
            </a:r>
          </a:p>
          <a:p>
            <a:r>
              <a:rPr lang="en-IE" sz="1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Fax: </a:t>
            </a:r>
            <a:r>
              <a:rPr lang="en-IE" sz="10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+ 353 (0)1 </a:t>
            </a:r>
            <a:r>
              <a:rPr lang="en-IE" sz="1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872 2737 </a:t>
            </a:r>
            <a:endParaRPr lang="en-IE" sz="10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592" y="45720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000" b="1" dirty="0"/>
              <a:t>IDA Business Park</a:t>
            </a:r>
            <a:r>
              <a:rPr lang="en-IE" sz="1000" b="1" dirty="0" smtClean="0"/>
              <a:t>, Ballinalee </a:t>
            </a:r>
            <a:r>
              <a:rPr lang="en-IE" sz="1000" b="1" dirty="0"/>
              <a:t>Road</a:t>
            </a:r>
            <a:r>
              <a:rPr lang="en-IE" sz="1000" b="1" dirty="0" smtClean="0"/>
              <a:t>, Longford, Co</a:t>
            </a:r>
            <a:r>
              <a:rPr lang="en-IE" sz="1000" b="1" dirty="0"/>
              <a:t>. </a:t>
            </a:r>
            <a:r>
              <a:rPr lang="en-IE" sz="1000" b="1" dirty="0" smtClean="0"/>
              <a:t>Longford</a:t>
            </a:r>
          </a:p>
          <a:p>
            <a:r>
              <a:rPr lang="en-IE" sz="1000" b="1" dirty="0" smtClean="0"/>
              <a:t>Tel: </a:t>
            </a:r>
            <a:r>
              <a:rPr lang="en-IE" sz="1000" b="1" dirty="0"/>
              <a:t>+353 43 33 35100</a:t>
            </a:r>
          </a:p>
          <a:p>
            <a:r>
              <a:rPr lang="en-IE" sz="1000" b="1" dirty="0"/>
              <a:t>Fax: +353 43 33 </a:t>
            </a:r>
            <a:r>
              <a:rPr lang="en-IE" sz="1000" b="1" dirty="0" smtClean="0"/>
              <a:t>35371</a:t>
            </a:r>
            <a:endParaRPr lang="en-IE" sz="1000" b="1" dirty="0"/>
          </a:p>
        </p:txBody>
      </p:sp>
    </p:spTree>
    <p:extLst>
      <p:ext uri="{BB962C8B-B14F-4D97-AF65-F5344CB8AC3E}">
        <p14:creationId xmlns:p14="http://schemas.microsoft.com/office/powerpoint/2010/main" val="27336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313612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The Probation Service</a:t>
            </a:r>
            <a:endParaRPr lang="en-IE" sz="2800" b="1" dirty="0" smtClean="0">
              <a:latin typeface="Palatino Linotype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0"/>
          </a:xfrm>
        </p:spPr>
        <p:txBody>
          <a:bodyPr/>
          <a:lstStyle/>
          <a:p>
            <a:r>
              <a:rPr lang="en-GB" sz="2400" dirty="0" smtClean="0">
                <a:latin typeface="Palatino Linotype" pitchFamily="18" charset="0"/>
              </a:rPr>
              <a:t>Agency </a:t>
            </a:r>
            <a:r>
              <a:rPr lang="en-GB" sz="2400" dirty="0">
                <a:latin typeface="Palatino Linotype" pitchFamily="18" charset="0"/>
              </a:rPr>
              <a:t>of the Department of Justice and </a:t>
            </a:r>
            <a:r>
              <a:rPr lang="en-GB" sz="2400" dirty="0" smtClean="0">
                <a:latin typeface="Palatino Linotype" pitchFamily="18" charset="0"/>
              </a:rPr>
              <a:t>Equality</a:t>
            </a:r>
          </a:p>
          <a:p>
            <a:r>
              <a:rPr lang="en-GB" sz="2400" dirty="0" smtClean="0">
                <a:latin typeface="Palatino Linotype" pitchFamily="18" charset="0"/>
              </a:rPr>
              <a:t>Adult and children community sanctions and post-custody supervision</a:t>
            </a:r>
          </a:p>
          <a:p>
            <a:pPr marL="0" indent="0">
              <a:buNone/>
            </a:pPr>
            <a:endParaRPr lang="en-GB" sz="2400" dirty="0">
              <a:latin typeface="Palatino Linotype" pitchFamily="18" charset="0"/>
            </a:endParaRPr>
          </a:p>
          <a:p>
            <a:r>
              <a:rPr lang="en-GB" sz="2400" dirty="0">
                <a:latin typeface="Palatino Linotype" pitchFamily="18" charset="0"/>
              </a:rPr>
              <a:t>Over 400 staff</a:t>
            </a:r>
          </a:p>
          <a:p>
            <a:r>
              <a:rPr lang="en-GB" sz="2400" dirty="0">
                <a:latin typeface="Palatino Linotype" pitchFamily="18" charset="0"/>
              </a:rPr>
              <a:t>National service</a:t>
            </a:r>
          </a:p>
          <a:p>
            <a:r>
              <a:rPr lang="en-GB" sz="2400" dirty="0">
                <a:latin typeface="Palatino Linotype" pitchFamily="18" charset="0"/>
              </a:rPr>
              <a:t>Budget of €40 million</a:t>
            </a:r>
          </a:p>
          <a:p>
            <a:endParaRPr lang="en-GB" sz="2400" dirty="0" smtClean="0">
              <a:latin typeface="Palatino Linotype" pitchFamily="18" charset="0"/>
            </a:endParaRPr>
          </a:p>
          <a:p>
            <a:r>
              <a:rPr lang="en-GB" sz="2400" dirty="0" smtClean="0">
                <a:latin typeface="Palatino Linotype" pitchFamily="18" charset="0"/>
              </a:rPr>
              <a:t>Network </a:t>
            </a:r>
            <a:r>
              <a:rPr lang="en-GB" sz="2400" dirty="0">
                <a:latin typeface="Palatino Linotype" pitchFamily="18" charset="0"/>
              </a:rPr>
              <a:t>of 62 community based organisations</a:t>
            </a:r>
          </a:p>
          <a:p>
            <a:r>
              <a:rPr lang="en-GB" sz="2400" dirty="0">
                <a:latin typeface="Palatino Linotype" pitchFamily="18" charset="0"/>
              </a:rPr>
              <a:t>15,000 offenders in community annually</a:t>
            </a:r>
          </a:p>
          <a:p>
            <a:pPr marL="0" indent="0">
              <a:buNone/>
            </a:pPr>
            <a:endParaRPr lang="en-I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reland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799"/>
            <a:ext cx="2005127" cy="22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FD92-ACE9-44B6-8D57-A3C3CAC9C33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642937"/>
          </a:xfrm>
        </p:spPr>
        <p:txBody>
          <a:bodyPr>
            <a:normAutofit/>
          </a:bodyPr>
          <a:lstStyle/>
          <a:p>
            <a:r>
              <a:rPr lang="en-US" sz="3600" dirty="0"/>
              <a:t>The Probation Service – what we do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9796" y="1447800"/>
            <a:ext cx="3733800" cy="3924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E" sz="1600" b="1" dirty="0"/>
              <a:t>Assessment </a:t>
            </a:r>
            <a:r>
              <a:rPr lang="en-IE" sz="1800" dirty="0">
                <a:latin typeface="Palatino Linotype" pitchFamily="18" charset="0"/>
              </a:rPr>
              <a:t>	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>
                <a:latin typeface="Palatino Linotype" pitchFamily="18" charset="0"/>
              </a:rPr>
              <a:t>Courts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 smtClean="0">
                <a:latin typeface="Palatino Linotype" pitchFamily="18" charset="0"/>
              </a:rPr>
              <a:t>Parole </a:t>
            </a:r>
            <a:r>
              <a:rPr lang="en-IE" sz="1800" dirty="0">
                <a:latin typeface="Palatino Linotype" pitchFamily="18" charset="0"/>
              </a:rPr>
              <a:t>Board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>
                <a:latin typeface="Palatino Linotype" pitchFamily="18" charset="0"/>
              </a:rPr>
              <a:t>Department of Justice and Equality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>
                <a:latin typeface="Palatino Linotype" pitchFamily="18" charset="0"/>
              </a:rPr>
              <a:t>Irish Prison Service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IE" sz="1800" dirty="0">
              <a:latin typeface="Palatino Linotype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1800" dirty="0">
                <a:latin typeface="Palatino Linotype" pitchFamily="18" charset="0"/>
              </a:rPr>
              <a:t>Risk Assessment tools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1800" dirty="0">
                <a:latin typeface="Palatino Linotype" pitchFamily="18" charset="0"/>
              </a:rPr>
              <a:t>       e.g. LSI-R, YLS-CMI, S&amp;A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1800" dirty="0"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latin typeface="Palatino Linotype" pitchFamily="18" charset="0"/>
              </a:rPr>
              <a:t>LSI</a:t>
            </a:r>
            <a:r>
              <a:rPr lang="en-GB" sz="1800" dirty="0">
                <a:latin typeface="Palatino Linotype" pitchFamily="18" charset="0"/>
              </a:rPr>
              <a:t>-R Profile  October 2012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latin typeface="Palatino Linotype" pitchFamily="18" charset="0"/>
              </a:rPr>
              <a:t>Low      Mod      High   </a:t>
            </a:r>
            <a:r>
              <a:rPr lang="en-GB" sz="1800" dirty="0" err="1">
                <a:latin typeface="Palatino Linotype" pitchFamily="18" charset="0"/>
              </a:rPr>
              <a:t>V.High</a:t>
            </a:r>
            <a:endParaRPr lang="en-GB" sz="1800" dirty="0">
              <a:latin typeface="Palatino Linotype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latin typeface="Palatino Linotype" pitchFamily="18" charset="0"/>
              </a:rPr>
              <a:t>10.2%    56.6%    27.7%   5.6%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87562" y="1485900"/>
            <a:ext cx="3733800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9875" indent="-269875">
              <a:lnSpc>
                <a:spcPct val="80000"/>
              </a:lnSpc>
              <a:buNone/>
            </a:pPr>
            <a:r>
              <a:rPr lang="en-IE" sz="1600" b="1" dirty="0" smtClean="0"/>
              <a:t>2</a:t>
            </a:r>
            <a:r>
              <a:rPr lang="en-IE" sz="1600" b="1" dirty="0"/>
              <a:t>.  Supervision and Rehabilitation of </a:t>
            </a:r>
            <a:r>
              <a:rPr lang="en-IE" sz="1600" b="1" dirty="0" smtClean="0"/>
              <a:t>offenders:</a:t>
            </a:r>
            <a:endParaRPr lang="en-IE" sz="1600" b="1" dirty="0"/>
          </a:p>
          <a:p>
            <a:pPr marL="269875" indent="-269875">
              <a:lnSpc>
                <a:spcPct val="80000"/>
              </a:lnSpc>
              <a:buNone/>
            </a:pPr>
            <a:endParaRPr lang="en-IE" sz="1600" dirty="0"/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 smtClean="0">
                <a:latin typeface="Palatino Linotype" pitchFamily="18" charset="0"/>
              </a:rPr>
              <a:t>Probation </a:t>
            </a:r>
            <a:r>
              <a:rPr lang="en-IE" sz="1800" dirty="0">
                <a:latin typeface="Palatino Linotype" pitchFamily="18" charset="0"/>
              </a:rPr>
              <a:t>type supervision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 smtClean="0">
                <a:latin typeface="Palatino Linotype" pitchFamily="18" charset="0"/>
              </a:rPr>
              <a:t>Community </a:t>
            </a:r>
            <a:r>
              <a:rPr lang="en-IE" sz="1800" dirty="0">
                <a:latin typeface="Palatino Linotype" pitchFamily="18" charset="0"/>
              </a:rPr>
              <a:t>Service</a:t>
            </a: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 smtClean="0">
                <a:latin typeface="Palatino Linotype" pitchFamily="18" charset="0"/>
              </a:rPr>
              <a:t>Life </a:t>
            </a:r>
            <a:r>
              <a:rPr lang="en-IE" sz="1800" dirty="0">
                <a:latin typeface="Palatino Linotype" pitchFamily="18" charset="0"/>
              </a:rPr>
              <a:t>sentence and other </a:t>
            </a:r>
            <a:r>
              <a:rPr lang="en-IE" sz="1800" dirty="0" smtClean="0">
                <a:latin typeface="Palatino Linotype" pitchFamily="18" charset="0"/>
              </a:rPr>
              <a:t>ex-prisoners</a:t>
            </a:r>
            <a:endParaRPr lang="en-IE" sz="1800" dirty="0">
              <a:latin typeface="Palatino Linotype" pitchFamily="18" charset="0"/>
            </a:endParaRPr>
          </a:p>
          <a:p>
            <a:pPr marL="452438" lvl="1" indent="-269875">
              <a:lnSpc>
                <a:spcPct val="80000"/>
              </a:lnSpc>
              <a:buFontTx/>
              <a:buChar char="-"/>
            </a:pPr>
            <a:r>
              <a:rPr lang="en-IE" sz="1800" dirty="0" smtClean="0">
                <a:latin typeface="Palatino Linotype" pitchFamily="18" charset="0"/>
              </a:rPr>
              <a:t>Sex </a:t>
            </a:r>
            <a:r>
              <a:rPr lang="en-IE" sz="1800" dirty="0">
                <a:latin typeface="Palatino Linotype" pitchFamily="18" charset="0"/>
              </a:rPr>
              <a:t>offenders &amp; high risk </a:t>
            </a:r>
            <a:r>
              <a:rPr lang="en-IE" sz="1800" dirty="0" smtClean="0">
                <a:latin typeface="Palatino Linotype" pitchFamily="18" charset="0"/>
              </a:rPr>
              <a:t>offenders</a:t>
            </a:r>
            <a:endParaRPr lang="en-IE" sz="1800" dirty="0">
              <a:latin typeface="Palatino Linotype" pitchFamily="18" charset="0"/>
            </a:endParaRPr>
          </a:p>
        </p:txBody>
      </p:sp>
      <p:pic>
        <p:nvPicPr>
          <p:cNvPr id="134149" name="Picture 5" descr="j03008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5381908"/>
            <a:ext cx="1524000" cy="12757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8161" y="1067911"/>
            <a:ext cx="247343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IE" b="1" dirty="0"/>
              <a:t>Two main areas of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4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Irish Prison Service </a:t>
            </a:r>
            <a:endParaRPr lang="en-IE" sz="2800" b="1" dirty="0" smtClean="0">
              <a:latin typeface="Palatino Linotype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95599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Palatino Linotype" pitchFamily="18" charset="0"/>
              </a:rPr>
              <a:t>The Irish Prison Service deals with male offenders who are 17 years of age or over and female offenders who are 18 years of age or over. </a:t>
            </a:r>
            <a:endParaRPr lang="en-US" sz="2400" dirty="0" smtClean="0">
              <a:latin typeface="Palatino Linotype" pitchFamily="18" charset="0"/>
            </a:endParaRPr>
          </a:p>
          <a:p>
            <a:pPr eaLnBrk="1" hangingPunct="1"/>
            <a:endParaRPr lang="en-US" sz="2400" dirty="0" smtClean="0">
              <a:latin typeface="Palatino Linotype" pitchFamily="18" charset="0"/>
            </a:endParaRP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The </a:t>
            </a:r>
            <a:r>
              <a:rPr lang="en-US" sz="2400" dirty="0">
                <a:latin typeface="Palatino Linotype" pitchFamily="18" charset="0"/>
              </a:rPr>
              <a:t>Irish Prison Service operates as an executive agency within the Department of Justice and Equality </a:t>
            </a:r>
            <a:endParaRPr lang="en-GB" sz="2400" dirty="0" smtClean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endParaRPr lang="en-GB" sz="2400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Irish Prison Service </a:t>
            </a:r>
            <a:endParaRPr lang="en-IE" sz="2800" b="1" dirty="0" smtClean="0">
              <a:latin typeface="Palatino Linotype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55057" y="1371600"/>
            <a:ext cx="8229600" cy="411480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Palatino Linotype" pitchFamily="18" charset="0"/>
              </a:rPr>
              <a:t>14 Prisons</a:t>
            </a: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Irish </a:t>
            </a:r>
            <a:r>
              <a:rPr lang="en-US" sz="2400" dirty="0">
                <a:latin typeface="Palatino Linotype" pitchFamily="18" charset="0"/>
              </a:rPr>
              <a:t>Prison </a:t>
            </a:r>
            <a:r>
              <a:rPr lang="en-US" sz="2400" dirty="0" smtClean="0">
                <a:latin typeface="Palatino Linotype" pitchFamily="18" charset="0"/>
              </a:rPr>
              <a:t>Service operating </a:t>
            </a:r>
            <a:r>
              <a:rPr lang="en-US" sz="2400" dirty="0">
                <a:latin typeface="Palatino Linotype" pitchFamily="18" charset="0"/>
              </a:rPr>
              <a:t>budget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400" dirty="0">
                <a:latin typeface="Palatino Linotype" pitchFamily="18" charset="0"/>
              </a:rPr>
              <a:t>for 2012 is €</a:t>
            </a:r>
            <a:r>
              <a:rPr lang="en-US" sz="2400" dirty="0" smtClean="0">
                <a:latin typeface="Palatino Linotype" pitchFamily="18" charset="0"/>
              </a:rPr>
              <a:t>312m </a:t>
            </a:r>
          </a:p>
          <a:p>
            <a:pPr marL="0" indent="0" eaLnBrk="1" hangingPunct="1"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en-GB" sz="2400" b="1" dirty="0" smtClean="0">
                <a:latin typeface="Palatino Linotype" pitchFamily="18" charset="0"/>
              </a:rPr>
              <a:t>Prisoners </a:t>
            </a: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2007 - 3,321 prisoners</a:t>
            </a: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2011 4,389 prisoners (an </a:t>
            </a:r>
            <a:r>
              <a:rPr lang="en-US" sz="2400" dirty="0">
                <a:latin typeface="Palatino Linotype" pitchFamily="18" charset="0"/>
              </a:rPr>
              <a:t>increase of </a:t>
            </a:r>
            <a:r>
              <a:rPr lang="en-US" sz="2400" dirty="0" smtClean="0">
                <a:latin typeface="Palatino Linotype" pitchFamily="18" charset="0"/>
              </a:rPr>
              <a:t>over 32%) 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latin typeface="Palatino Linotype" pitchFamily="18" charset="0"/>
              </a:rPr>
              <a:t>Committals</a:t>
            </a:r>
            <a:endParaRPr lang="en-US" sz="2400" b="1" dirty="0">
              <a:latin typeface="Palatino Linotype" pitchFamily="18" charset="0"/>
            </a:endParaRP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2007 </a:t>
            </a:r>
            <a:r>
              <a:rPr lang="en-US" sz="2400" dirty="0">
                <a:latin typeface="Palatino Linotype" pitchFamily="18" charset="0"/>
              </a:rPr>
              <a:t>11,934 </a:t>
            </a:r>
          </a:p>
          <a:p>
            <a:pPr eaLnBrk="1" hangingPunct="1"/>
            <a:r>
              <a:rPr lang="en-US" sz="2400" dirty="0" smtClean="0">
                <a:latin typeface="Palatino Linotype" pitchFamily="18" charset="0"/>
              </a:rPr>
              <a:t>2011 </a:t>
            </a:r>
            <a:r>
              <a:rPr lang="en-US" sz="2400" dirty="0">
                <a:latin typeface="Palatino Linotype" pitchFamily="18" charset="0"/>
              </a:rPr>
              <a:t>17,318 </a:t>
            </a:r>
            <a:r>
              <a:rPr lang="en-US" sz="2400" dirty="0" smtClean="0">
                <a:latin typeface="Palatino Linotype" pitchFamily="18" charset="0"/>
              </a:rPr>
              <a:t>(an </a:t>
            </a:r>
            <a:r>
              <a:rPr lang="en-US" sz="2400" dirty="0">
                <a:latin typeface="Palatino Linotype" pitchFamily="18" charset="0"/>
              </a:rPr>
              <a:t>increase of over 45</a:t>
            </a:r>
            <a:r>
              <a:rPr lang="en-US" sz="2400" dirty="0" smtClean="0">
                <a:latin typeface="Palatino Linotype" pitchFamily="18" charset="0"/>
              </a:rPr>
              <a:t>%)</a:t>
            </a:r>
            <a:endParaRPr lang="en-GB" sz="2400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Palatino Linotype" pitchFamily="18" charset="0"/>
              </a:rPr>
              <a:t>IPS- Integrated </a:t>
            </a:r>
            <a:r>
              <a:rPr lang="en-US" sz="2800" b="1" dirty="0">
                <a:latin typeface="Palatino Linotype" pitchFamily="18" charset="0"/>
              </a:rPr>
              <a:t>Sentence Management (ISM)</a:t>
            </a:r>
            <a:endParaRPr lang="en-IE" sz="2800" dirty="0">
              <a:latin typeface="Palatino Linotype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 Linotype" pitchFamily="18" charset="0"/>
              </a:rPr>
              <a:t>A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en-US" sz="2400" dirty="0">
                <a:latin typeface="Palatino Linotype" pitchFamily="18" charset="0"/>
              </a:rPr>
              <a:t>prisoner-</a:t>
            </a:r>
            <a:r>
              <a:rPr lang="en-US" sz="2400" dirty="0" err="1">
                <a:latin typeface="Palatino Linotype" pitchFamily="18" charset="0"/>
              </a:rPr>
              <a:t>centred</a:t>
            </a:r>
            <a:r>
              <a:rPr lang="en-US" sz="2400" dirty="0">
                <a:latin typeface="Palatino Linotype" pitchFamily="18" charset="0"/>
              </a:rPr>
              <a:t>, multidisciplinary approach to working with prisoners with provision for initial assessment, goal setting and periodic review to measure progress</a:t>
            </a:r>
            <a:r>
              <a:rPr lang="en-US" sz="2400" dirty="0" smtClean="0">
                <a:latin typeface="Palatino Linotype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IE" sz="2400" b="1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 Linotype" pitchFamily="18" charset="0"/>
              </a:rPr>
              <a:t>Newly committed prisoners with a sentence of greater than one year are eligible to take part in </a:t>
            </a:r>
            <a:r>
              <a:rPr lang="en-US" sz="2400" dirty="0" smtClean="0">
                <a:latin typeface="Palatino Linotype" pitchFamily="18" charset="0"/>
              </a:rPr>
              <a:t>ISM</a:t>
            </a:r>
            <a:r>
              <a:rPr lang="en-US" sz="2400" dirty="0">
                <a:latin typeface="Palatino Linotype" pitchFamily="18" charset="0"/>
              </a:rPr>
              <a:t>.</a:t>
            </a:r>
            <a:endParaRPr lang="en-IE" sz="2400" b="1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Palatino Linotype" pitchFamily="18" charset="0"/>
              </a:rPr>
              <a:t>Personal Integration Plan (PIP</a:t>
            </a:r>
            <a:r>
              <a:rPr lang="en-US" sz="2400" dirty="0" smtClean="0">
                <a:latin typeface="Palatino Linotype" pitchFamily="18" charset="0"/>
              </a:rPr>
              <a:t>) - a </a:t>
            </a:r>
            <a:r>
              <a:rPr lang="en-US" sz="2400" dirty="0">
                <a:latin typeface="Palatino Linotype" pitchFamily="18" charset="0"/>
              </a:rPr>
              <a:t>plan of actions for the prisoner to complete during his/her time in prison.</a:t>
            </a:r>
            <a:endParaRPr lang="en-IE" sz="2400" b="1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31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Our Key Partnerships</a:t>
            </a:r>
            <a:endParaRPr lang="en-IE" sz="2800" b="1" dirty="0" smtClean="0">
              <a:latin typeface="Palatino Linotype" pitchFamily="18" charset="0"/>
            </a:endParaRPr>
          </a:p>
        </p:txBody>
      </p:sp>
      <p:pic>
        <p:nvPicPr>
          <p:cNvPr id="5" name="Picture 52" descr="Description: PWS_Systemchart20Ma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31" y="1600200"/>
            <a:ext cx="4034440" cy="400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Court mandated supervision</a:t>
            </a:r>
            <a:r>
              <a:rPr lang="en-GB" sz="2800" b="1" dirty="0" smtClean="0"/>
              <a:t> </a:t>
            </a:r>
            <a:endParaRPr lang="en-IE" sz="2800" b="1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dirty="0">
                <a:latin typeface="Palatino Linotype" pitchFamily="18" charset="0"/>
              </a:rPr>
              <a:t>Courts have authority in sentencing to mandate post-sentence </a:t>
            </a:r>
            <a:r>
              <a:rPr lang="en-IE" sz="2400" dirty="0" smtClean="0">
                <a:latin typeface="Palatino Linotype" pitchFamily="18" charset="0"/>
              </a:rPr>
              <a:t>Probation  Service supervision of </a:t>
            </a:r>
            <a:r>
              <a:rPr lang="en-IE" sz="2400" dirty="0">
                <a:latin typeface="Palatino Linotype" pitchFamily="18" charset="0"/>
              </a:rPr>
              <a:t>certain prisoners. </a:t>
            </a:r>
          </a:p>
          <a:p>
            <a:pPr marL="0" indent="0">
              <a:buNone/>
            </a:pPr>
            <a:endParaRPr lang="en-IE" sz="2800" dirty="0">
              <a:latin typeface="Palatino Linotype" pitchFamily="18" charset="0"/>
            </a:endParaRPr>
          </a:p>
          <a:p>
            <a:r>
              <a:rPr lang="en-GB" sz="2400" dirty="0" smtClean="0">
                <a:latin typeface="Palatino Linotype" pitchFamily="18" charset="0"/>
              </a:rPr>
              <a:t>Part or fully suspended sentences  (CJA 2006)</a:t>
            </a:r>
          </a:p>
          <a:p>
            <a:pPr marL="0" indent="0">
              <a:buNone/>
            </a:pPr>
            <a:endParaRPr lang="en-GB" sz="2400" dirty="0" smtClean="0">
              <a:latin typeface="Palatino Linotype" pitchFamily="18" charset="0"/>
            </a:endParaRPr>
          </a:p>
          <a:p>
            <a:r>
              <a:rPr lang="en-GB" sz="2400" dirty="0" smtClean="0">
                <a:latin typeface="Palatino Linotype" pitchFamily="18" charset="0"/>
              </a:rPr>
              <a:t>Post custody supervision  of scheduled sex offenders (SOA 2001)</a:t>
            </a:r>
            <a:endParaRPr lang="en-IE" sz="2400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latin typeface="Palatino Linotype" pitchFamily="18" charset="0"/>
              </a:rPr>
              <a:t>Temporary Release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IE" sz="2400" dirty="0" smtClean="0">
                <a:latin typeface="Palatino Linotype" pitchFamily="18" charset="0"/>
              </a:rPr>
              <a:t>Criminal </a:t>
            </a:r>
            <a:r>
              <a:rPr lang="en-IE" sz="2400" dirty="0">
                <a:latin typeface="Palatino Linotype" pitchFamily="18" charset="0"/>
              </a:rPr>
              <a:t>Justice Act, 1960 as amended by the Criminal Justice (Temporary Release of Prisoners) Act, 2003) </a:t>
            </a:r>
            <a:r>
              <a:rPr lang="en-IE" sz="2400" dirty="0" smtClean="0">
                <a:latin typeface="Palatino Linotype" pitchFamily="18" charset="0"/>
              </a:rPr>
              <a:t>authorises the Minister for Justice and Equality to </a:t>
            </a:r>
            <a:r>
              <a:rPr lang="en-IE" sz="2400" dirty="0">
                <a:latin typeface="Palatino Linotype" pitchFamily="18" charset="0"/>
              </a:rPr>
              <a:t>release prisoners for specific periods for purposes </a:t>
            </a:r>
            <a:r>
              <a:rPr lang="en-IE" sz="2400" dirty="0" smtClean="0">
                <a:latin typeface="Palatino Linotype" pitchFamily="18" charset="0"/>
              </a:rPr>
              <a:t>including:</a:t>
            </a:r>
          </a:p>
          <a:p>
            <a:pPr lvl="1" eaLnBrk="1" hangingPunct="1"/>
            <a:r>
              <a:rPr lang="en-IE" sz="2400" dirty="0" smtClean="0">
                <a:latin typeface="Palatino Linotype" pitchFamily="18" charset="0"/>
              </a:rPr>
              <a:t> </a:t>
            </a:r>
            <a:r>
              <a:rPr lang="en-IE" sz="2400" dirty="0">
                <a:latin typeface="Palatino Linotype" pitchFamily="18" charset="0"/>
              </a:rPr>
              <a:t>assessing the person’s ability to reintegrate into society upon such release, </a:t>
            </a:r>
            <a:endParaRPr lang="en-IE" sz="2400" dirty="0" smtClean="0">
              <a:latin typeface="Palatino Linotype" pitchFamily="18" charset="0"/>
            </a:endParaRPr>
          </a:p>
          <a:p>
            <a:pPr lvl="1" eaLnBrk="1" hangingPunct="1"/>
            <a:r>
              <a:rPr lang="en-IE" sz="2400" dirty="0" smtClean="0">
                <a:latin typeface="Palatino Linotype" pitchFamily="18" charset="0"/>
              </a:rPr>
              <a:t>preparing </a:t>
            </a:r>
            <a:r>
              <a:rPr lang="en-IE" sz="2400" dirty="0">
                <a:latin typeface="Palatino Linotype" pitchFamily="18" charset="0"/>
              </a:rPr>
              <a:t>him/her for release upon the expiration of his sentence of imprisonment </a:t>
            </a:r>
            <a:endParaRPr lang="en-IE" sz="2400" dirty="0" smtClean="0">
              <a:latin typeface="Palatino Linotype" pitchFamily="18" charset="0"/>
            </a:endParaRPr>
          </a:p>
          <a:p>
            <a:pPr lvl="1" eaLnBrk="1" hangingPunct="1"/>
            <a:r>
              <a:rPr lang="en-GB" sz="2400" dirty="0" smtClean="0">
                <a:latin typeface="Palatino Linotype" pitchFamily="18" charset="0"/>
              </a:rPr>
              <a:t>Resettlement and reintegration</a:t>
            </a:r>
            <a:endParaRPr lang="en-IE" sz="2400" dirty="0">
              <a:latin typeface="Palatino Linotype" pitchFamily="18" charset="0"/>
            </a:endParaRPr>
          </a:p>
          <a:p>
            <a:pPr marL="457200" lvl="1" indent="0" eaLnBrk="1" hangingPunct="1">
              <a:buNone/>
            </a:pPr>
            <a:endParaRPr lang="en-IE" sz="2400" dirty="0" smtClean="0">
              <a:latin typeface="Palatino Linotyp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3" y="5709548"/>
            <a:ext cx="1567495" cy="843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4" y="0"/>
            <a:ext cx="457200" cy="6858000"/>
          </a:xfrm>
          <a:prstGeom prst="rect">
            <a:avLst/>
          </a:prstGeom>
          <a:solidFill>
            <a:srgbClr val="26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457200" cy="6858000"/>
          </a:xfrm>
          <a:prstGeom prst="rect">
            <a:avLst/>
          </a:prstGeom>
          <a:solidFill>
            <a:srgbClr val="131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6892"/>
            <a:ext cx="191340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441</Words>
  <Application>Microsoft Office PowerPoint</Application>
  <PresentationFormat>On-screen Show (4:3)</PresentationFormat>
  <Paragraphs>85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 The Probation Service and Irish Prison Service Introduction  JUST/2011-2012/JPEN/AG/2943 Release and Resettlement of High Risk Prisoners </vt:lpstr>
      <vt:lpstr>The Probation Service</vt:lpstr>
      <vt:lpstr>The Probation Service – what we do </vt:lpstr>
      <vt:lpstr>Irish Prison Service </vt:lpstr>
      <vt:lpstr>Irish Prison Service </vt:lpstr>
      <vt:lpstr>IPS- Integrated Sentence Management (ISM)</vt:lpstr>
      <vt:lpstr>Our Key Partnerships</vt:lpstr>
      <vt:lpstr>Court mandated supervision </vt:lpstr>
      <vt:lpstr>Temporary Release</vt:lpstr>
      <vt:lpstr>The Parole Board.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Probation Service</dc:title>
  <dc:creator>Brian W. Santry</dc:creator>
  <cp:lastModifiedBy>William J. Sweeney</cp:lastModifiedBy>
  <cp:revision>54</cp:revision>
  <cp:lastPrinted>2012-12-05T15:46:09Z</cp:lastPrinted>
  <dcterms:created xsi:type="dcterms:W3CDTF">2006-08-16T00:00:00Z</dcterms:created>
  <dcterms:modified xsi:type="dcterms:W3CDTF">2012-12-06T15:45:38Z</dcterms:modified>
</cp:coreProperties>
</file>